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4" r:id="rId10"/>
    <p:sldId id="263" r:id="rId11"/>
    <p:sldId id="265" r:id="rId12"/>
    <p:sldId id="266" r:id="rId13"/>
    <p:sldId id="268" r:id="rId14"/>
    <p:sldId id="272" r:id="rId15"/>
    <p:sldId id="270" r:id="rId16"/>
    <p:sldId id="269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69"/>
  </p:normalViewPr>
  <p:slideViewPr>
    <p:cSldViewPr snapToGrid="0">
      <p:cViewPr varScale="1">
        <p:scale>
          <a:sx n="102" d="100"/>
          <a:sy n="102" d="100"/>
        </p:scale>
        <p:origin x="9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BDC501-33CA-878B-AE85-B64C1EEA6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D2EF116-C06F-3715-9D31-9EB62F41D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769FA0-B90D-6030-0F97-A25D169D6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0470-77F8-2043-AD61-BAF0AA6E9F4F}" type="datetimeFigureOut">
              <a:rPr lang="nl-NL" smtClean="0"/>
              <a:t>10-04-2025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A0E6FC-7EDD-F6C4-929C-D994E112E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71CC0D-52AD-829D-D455-D0E346BC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0541-B1FA-1E42-A65C-161EE58181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3497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DC5229-33C3-704F-D27A-D5BF6528A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6D1773D-3E7D-B4ED-B0E0-CDBC66162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219A4F-001F-8602-1EA2-64ED4A720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0470-77F8-2043-AD61-BAF0AA6E9F4F}" type="datetimeFigureOut">
              <a:rPr lang="nl-NL" smtClean="0"/>
              <a:t>10-04-2025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889F74-5DB9-5FDC-DD82-6DA32BB8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EB0D94-0847-D150-9AD6-4E417AF7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0541-B1FA-1E42-A65C-161EE58181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144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43083A3-C704-AD48-8113-E2B76C2CB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C1BF020-98E6-CF69-0FF0-FD2F4527E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FBDC05-1767-198E-C0CE-1A7201A60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0470-77F8-2043-AD61-BAF0AA6E9F4F}" type="datetimeFigureOut">
              <a:rPr lang="nl-NL" smtClean="0"/>
              <a:t>10-04-2025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C34C2F-0789-208C-8400-314E6795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49D020-877F-9C3F-C134-5094482BB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0541-B1FA-1E42-A65C-161EE58181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277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DB285-E6B4-C145-8647-F73E4DCAB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A454B4-D1D1-75D8-F919-5B9C79918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1D4301-9B8E-EF8E-7045-83AFFE840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0470-77F8-2043-AD61-BAF0AA6E9F4F}" type="datetimeFigureOut">
              <a:rPr lang="nl-NL" smtClean="0"/>
              <a:t>10-04-2025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102F20-FE75-B8E6-70ED-A34A8BD93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F2EB77-B171-F947-84ED-0824CF674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0541-B1FA-1E42-A65C-161EE58181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590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09471A-A036-6EA1-E142-B40D500F2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070A8D-4EC9-4FC4-32DC-2A4F75B6C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1AA5BC-AA43-5D84-D2C5-058AFED69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0470-77F8-2043-AD61-BAF0AA6E9F4F}" type="datetimeFigureOut">
              <a:rPr lang="nl-NL" smtClean="0"/>
              <a:t>10-04-2025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9F36F0-94A1-7B59-ED47-F05601929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322801-ED03-4EDE-0B30-A48DC5213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0541-B1FA-1E42-A65C-161EE58181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334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F8C4B0-54FF-2935-43F2-4138E76D7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8229F6-E515-0650-F4EC-C9A25A30E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D02B71-D761-A0E5-0119-5922D0922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3483FC9-0298-C910-02B8-1B05936E4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0470-77F8-2043-AD61-BAF0AA6E9F4F}" type="datetimeFigureOut">
              <a:rPr lang="nl-NL" smtClean="0"/>
              <a:t>10-04-2025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219C70A-DFEC-382B-80FA-4A9FE8D04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F072F88-A345-517B-E9F2-24C0F24B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0541-B1FA-1E42-A65C-161EE58181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619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93D668-546B-D34A-5FA5-B7BF9AC42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2DC9AD-3101-B40F-95E6-7A04AC157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2F57D55-709F-B308-363E-ABD9DD3AE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60E43E4-76E1-902E-7711-A3F7AF4641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0730BDC-0187-A7C4-3591-CB1F726301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019298F-9313-484C-2674-4797CF1CB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0470-77F8-2043-AD61-BAF0AA6E9F4F}" type="datetimeFigureOut">
              <a:rPr lang="nl-NL" smtClean="0"/>
              <a:t>10-04-2025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9BE4853-DB57-0B63-0B01-FF18F212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7D15F98-007B-3B2D-EA91-A3E856862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0541-B1FA-1E42-A65C-161EE58181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510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83FC5A-986A-DFEC-DD8C-02A8CB085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EC8F342-5766-C12C-54A3-633471183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0470-77F8-2043-AD61-BAF0AA6E9F4F}" type="datetimeFigureOut">
              <a:rPr lang="nl-NL" smtClean="0"/>
              <a:t>10-04-2025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8D64C5A-2934-6F55-6C9F-01303CB27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A324877-FFF1-7A15-0307-AEFC9ECC4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0541-B1FA-1E42-A65C-161EE58181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369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7DB62DF-A1DA-987E-DDB7-D18D0048B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0470-77F8-2043-AD61-BAF0AA6E9F4F}" type="datetimeFigureOut">
              <a:rPr lang="nl-NL" smtClean="0"/>
              <a:t>10-04-2025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209F4A5-FFED-4FCC-0679-1CA9EC60D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F040830-AFB2-6577-9F59-8AA1B565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0541-B1FA-1E42-A65C-161EE58181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05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16F749-56B5-E5F9-4F09-F0AA8C9D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D0287B-E4DD-B8FF-D074-B16216B7E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E53B1BC-B355-96C0-67EC-97809CF8E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384F1C4-D085-9E03-F314-9FEDA0840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0470-77F8-2043-AD61-BAF0AA6E9F4F}" type="datetimeFigureOut">
              <a:rPr lang="nl-NL" smtClean="0"/>
              <a:t>10-04-2025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701CB9B-7A9D-2437-3AFF-ED0AE2FD4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4FDB664-D461-3652-9D6E-18009CA0B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0541-B1FA-1E42-A65C-161EE58181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837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D3ED6-3A02-B81C-F06E-13446B3ED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AA08AAB-61A1-6402-0FE6-66BD4887F0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E7A0F78-A547-0EA4-D119-7F405E250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7F8B6B9-47C1-F94F-EBE4-576F58BB7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0470-77F8-2043-AD61-BAF0AA6E9F4F}" type="datetimeFigureOut">
              <a:rPr lang="nl-NL" smtClean="0"/>
              <a:t>10-04-2025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42B606E-3598-61ED-C01F-51D2B0236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065BE05-20B7-8B87-82AC-F13B9786F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0541-B1FA-1E42-A65C-161EE58181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667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3F2FFDA-91A2-DD23-DC3F-DE932777D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15D070-3ADC-E370-EE96-07EAE426D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F913BF-C3ED-BBC8-6132-37009971C3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0470-77F8-2043-AD61-BAF0AA6E9F4F}" type="datetimeFigureOut">
              <a:rPr lang="nl-NL" smtClean="0"/>
              <a:t>10-04-2025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96DD4B-352B-6074-2318-4422EA1339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AF499C-C15D-94E8-B5B5-9FE34CC58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0541-B1FA-1E42-A65C-161EE58181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731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trWCJvTKxJM?si=m5vg_IJz2m0GSfhB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vis, forel, vissen, Recreatief vissen&#10;&#10;Automatisch gegenereerde beschrijving">
            <a:extLst>
              <a:ext uri="{FF2B5EF4-FFF2-40B4-BE49-F238E27FC236}">
                <a16:creationId xmlns:a16="http://schemas.microsoft.com/office/drawing/2014/main" id="{372CFA53-F5E5-322A-7CA0-863E83441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67" y="1359244"/>
            <a:ext cx="11502265" cy="466991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8ACD961-3EF9-ECFE-20C6-AD6BD01E9AC0}"/>
              </a:ext>
            </a:extLst>
          </p:cNvPr>
          <p:cNvSpPr txBox="1"/>
          <p:nvPr/>
        </p:nvSpPr>
        <p:spPr>
          <a:xfrm>
            <a:off x="5841748" y="5036749"/>
            <a:ext cx="6005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>
                <a:solidFill>
                  <a:schemeClr val="bg1"/>
                </a:solidFill>
              </a:rPr>
              <a:t>Euro </a:t>
            </a:r>
            <a:r>
              <a:rPr lang="nl-NL" sz="4000" dirty="0" err="1">
                <a:solidFill>
                  <a:schemeClr val="bg1"/>
                </a:solidFill>
              </a:rPr>
              <a:t>nymphing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D0F64DF-9627-E83B-15D4-8ED1E70ACAEE}"/>
              </a:ext>
            </a:extLst>
          </p:cNvPr>
          <p:cNvSpPr txBox="1"/>
          <p:nvPr/>
        </p:nvSpPr>
        <p:spPr>
          <a:xfrm>
            <a:off x="9261095" y="6300788"/>
            <a:ext cx="27432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VVA St. Petrus 11-04-2025</a:t>
            </a:r>
          </a:p>
        </p:txBody>
      </p:sp>
    </p:spTree>
    <p:extLst>
      <p:ext uri="{BB962C8B-B14F-4D97-AF65-F5344CB8AC3E}">
        <p14:creationId xmlns:p14="http://schemas.microsoft.com/office/powerpoint/2010/main" val="677341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3F70FFF4-DB46-AC4D-6A96-35F15B958CFD}"/>
              </a:ext>
            </a:extLst>
          </p:cNvPr>
          <p:cNvSpPr txBox="1"/>
          <p:nvPr/>
        </p:nvSpPr>
        <p:spPr>
          <a:xfrm>
            <a:off x="1916679" y="601445"/>
            <a:ext cx="2091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D</a:t>
            </a:r>
            <a:r>
              <a:rPr lang="nl-NL" sz="2400" b="0" i="0" u="none" strike="noStrike" dirty="0">
                <a:effectLst/>
              </a:rPr>
              <a:t>iep water en  pocket water</a:t>
            </a:r>
            <a:endParaRPr lang="nl-NL" sz="24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82121A6-F453-5413-9DB3-FFFCCD061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0"/>
            <a:ext cx="5870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891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DA50E2-07D8-E45F-2968-4CB09D55C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Haken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C063AED-0EF9-D631-A5B6-CB25E93F4B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10515600" cy="248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599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BC3C4-432A-C55B-41C2-89BA1BF0C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Jighaken</a:t>
            </a:r>
            <a:endParaRPr lang="nl-NL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36FFD23-4DE8-4601-62B3-D9CB971BAD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73"/>
          <a:stretch/>
        </p:blipFill>
        <p:spPr bwMode="auto">
          <a:xfrm>
            <a:off x="838200" y="2311400"/>
            <a:ext cx="4351338" cy="29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he 6 Benefits of Fishing Flies on Jig Hooks – ALL POINTS FLY SHOP +  OUTFITTER">
            <a:extLst>
              <a:ext uri="{FF2B5EF4-FFF2-40B4-BE49-F238E27FC236}">
                <a16:creationId xmlns:a16="http://schemas.microsoft.com/office/drawing/2014/main" id="{EFFA0F90-7888-6F12-AA39-F7804D541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2" y="564356"/>
            <a:ext cx="5729287" cy="57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78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A03D0A-67CD-DB88-2EA5-B13F866F5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nl-NL" dirty="0"/>
            </a:br>
            <a:r>
              <a:rPr lang="nl-NL" dirty="0"/>
              <a:t>Knopen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1EA74A-3CFA-3F7C-F799-47673ACA2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endParaRPr lang="nl-NL" sz="2400" dirty="0"/>
          </a:p>
          <a:p>
            <a:pPr marL="0" indent="0" algn="ctr">
              <a:buNone/>
            </a:pPr>
            <a:endParaRPr lang="nl-NL" sz="2400" dirty="0"/>
          </a:p>
          <a:p>
            <a:pPr marL="0" indent="0" algn="ctr">
              <a:buNone/>
            </a:pPr>
            <a:r>
              <a:rPr lang="nl-NL" sz="2400" dirty="0"/>
              <a:t>Zijn opgenomen in de presentatie als naslag</a:t>
            </a:r>
          </a:p>
        </p:txBody>
      </p:sp>
    </p:spTree>
    <p:extLst>
      <p:ext uri="{BB962C8B-B14F-4D97-AF65-F5344CB8AC3E}">
        <p14:creationId xmlns:p14="http://schemas.microsoft.com/office/powerpoint/2010/main" val="3982837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ow to Tie a Perfection Loop">
            <a:extLst>
              <a:ext uri="{FF2B5EF4-FFF2-40B4-BE49-F238E27FC236}">
                <a16:creationId xmlns:a16="http://schemas.microsoft.com/office/drawing/2014/main" id="{72E40205-7C3A-D811-593B-D529478AC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003" y="1277656"/>
            <a:ext cx="5529094" cy="50831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A88B4C0-F448-40BD-E93D-5E2D4898CE8E}"/>
              </a:ext>
            </a:extLst>
          </p:cNvPr>
          <p:cNvSpPr txBox="1"/>
          <p:nvPr/>
        </p:nvSpPr>
        <p:spPr>
          <a:xfrm>
            <a:off x="388307" y="1137517"/>
            <a:ext cx="2630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Knopen</a:t>
            </a:r>
          </a:p>
        </p:txBody>
      </p:sp>
    </p:spTree>
    <p:extLst>
      <p:ext uri="{BB962C8B-B14F-4D97-AF65-F5344CB8AC3E}">
        <p14:creationId xmlns:p14="http://schemas.microsoft.com/office/powerpoint/2010/main" val="2384357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E58C099D-AB50-0172-9669-ECFD89D76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913048"/>
            <a:ext cx="7629525" cy="52825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5819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F267B05-D9C0-472A-7AA7-5B893BBA2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9" y="942975"/>
            <a:ext cx="9063422" cy="4683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311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, Lettertype, gereedschap&#10;&#10;Automatisch gegenereerde beschrijving">
            <a:extLst>
              <a:ext uri="{FF2B5EF4-FFF2-40B4-BE49-F238E27FC236}">
                <a16:creationId xmlns:a16="http://schemas.microsoft.com/office/drawing/2014/main" id="{F61A40A8-BA75-00F3-8462-B6B20757B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652938"/>
            <a:ext cx="6500812" cy="5655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305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908A97-90CC-667D-9C65-3FB78782E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Euro </a:t>
            </a:r>
            <a:r>
              <a:rPr lang="nl-NL" dirty="0" err="1"/>
              <a:t>nymphing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47FDBD-3179-9AA2-BB43-1C37F8EF4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092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dirty="0"/>
              <a:t>Euro </a:t>
            </a:r>
            <a:r>
              <a:rPr lang="nl-NL" dirty="0" err="1"/>
              <a:t>nymphing</a:t>
            </a:r>
            <a:r>
              <a:rPr lang="nl-NL" dirty="0"/>
              <a:t> is een vismethode om met verzwaarde vliegen en een lichte </a:t>
            </a:r>
            <a:r>
              <a:rPr lang="nl-NL" dirty="0" err="1"/>
              <a:t>tippet</a:t>
            </a:r>
            <a:r>
              <a:rPr lang="nl-NL" dirty="0"/>
              <a:t> vliegen snel te laten zinken tot de diepte waar de vis zich ophoudt. Een "</a:t>
            </a:r>
            <a:r>
              <a:rPr lang="nl-NL" dirty="0" err="1"/>
              <a:t>sighter</a:t>
            </a:r>
            <a:r>
              <a:rPr lang="nl-NL" dirty="0"/>
              <a:t>" (veelkleurig stuk </a:t>
            </a:r>
            <a:r>
              <a:rPr lang="nl-NL" dirty="0" err="1"/>
              <a:t>monofilament</a:t>
            </a:r>
            <a:r>
              <a:rPr lang="nl-NL" dirty="0"/>
              <a:t>) wordt gebruikt als indicator.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dirty="0"/>
              <a:t>Het is ontstaan ​​uit competitieve vliegvisserstoernooien.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nl-NL" b="0" i="0" u="none" strike="noStrike" dirty="0">
              <a:solidFill>
                <a:srgbClr val="2B2B2B"/>
              </a:solidFill>
              <a:effectLst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b="0" i="0" u="none" strike="noStrike" dirty="0">
                <a:solidFill>
                  <a:srgbClr val="2B2B2B"/>
                </a:solidFill>
                <a:effectLst/>
              </a:rPr>
              <a:t>Euro </a:t>
            </a:r>
            <a:r>
              <a:rPr lang="nl-NL" b="0" i="0" u="none" strike="noStrike" dirty="0" err="1">
                <a:solidFill>
                  <a:srgbClr val="2B2B2B"/>
                </a:solidFill>
                <a:effectLst/>
              </a:rPr>
              <a:t>nymphing</a:t>
            </a:r>
            <a:r>
              <a:rPr lang="nl-NL" b="0" i="0" u="none" strike="noStrike" dirty="0">
                <a:solidFill>
                  <a:srgbClr val="2B2B2B"/>
                </a:solidFill>
                <a:effectLst/>
              </a:rPr>
              <a:t> is een soort van “verzamelnaam” van diverse soorten stijlen: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nl-NL" b="0" i="0" u="none" strike="noStrike" dirty="0" err="1">
                <a:solidFill>
                  <a:srgbClr val="2B2B2B"/>
                </a:solidFill>
                <a:effectLst/>
              </a:rPr>
              <a:t>Czech</a:t>
            </a:r>
            <a:r>
              <a:rPr lang="nl-NL" b="0" i="0" u="none" strike="noStrike" dirty="0">
                <a:solidFill>
                  <a:srgbClr val="2B2B2B"/>
                </a:solidFill>
                <a:effectLst/>
              </a:rPr>
              <a:t>-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nl-NL" b="0" i="0" u="none" strike="noStrike" dirty="0">
                <a:solidFill>
                  <a:srgbClr val="2B2B2B"/>
                </a:solidFill>
                <a:effectLst/>
              </a:rPr>
              <a:t>French-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nl-NL" b="0" i="0" u="none" strike="noStrike" dirty="0" err="1">
                <a:solidFill>
                  <a:srgbClr val="2B2B2B"/>
                </a:solidFill>
                <a:effectLst/>
              </a:rPr>
              <a:t>Polish</a:t>
            </a:r>
            <a:r>
              <a:rPr lang="nl-NL" b="0" i="0" u="none" strike="noStrike" dirty="0">
                <a:solidFill>
                  <a:srgbClr val="2B2B2B"/>
                </a:solidFill>
                <a:effectLst/>
              </a:rPr>
              <a:t>-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nl-NL" b="0" i="0" u="none" strike="noStrike" dirty="0">
                <a:solidFill>
                  <a:srgbClr val="2B2B2B"/>
                </a:solidFill>
                <a:effectLst/>
              </a:rPr>
              <a:t>Spanish-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nl-NL" b="0" i="0" u="none" strike="noStrike" dirty="0" err="1">
                <a:solidFill>
                  <a:srgbClr val="2B2B2B"/>
                </a:solidFill>
                <a:effectLst/>
              </a:rPr>
              <a:t>Italian</a:t>
            </a:r>
            <a:r>
              <a:rPr lang="nl-NL" b="0" i="0" u="none" strike="noStrike" dirty="0">
                <a:solidFill>
                  <a:srgbClr val="2B2B2B"/>
                </a:solidFill>
                <a:effectLst/>
              </a:rPr>
              <a:t> </a:t>
            </a:r>
            <a:r>
              <a:rPr lang="nl-NL" b="0" i="0" u="none" strike="noStrike" dirty="0" err="1">
                <a:solidFill>
                  <a:srgbClr val="2B2B2B"/>
                </a:solidFill>
                <a:effectLst/>
              </a:rPr>
              <a:t>nymphing</a:t>
            </a:r>
            <a:endParaRPr lang="nl-NL" b="0" i="0" u="none" strike="noStrike" dirty="0">
              <a:solidFill>
                <a:srgbClr val="2B2B2B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5553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56DE0C-F98A-285F-6774-5F6779B23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Typische kenmerken van Euro </a:t>
            </a:r>
            <a:r>
              <a:rPr lang="nl-NL" dirty="0" err="1"/>
              <a:t>nymphing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D6BF13-EA20-C81E-C15F-AFFDAC0D4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r>
              <a:rPr lang="nl-NL" sz="2400" b="0" i="0" u="none" strike="noStrike" dirty="0">
                <a:solidFill>
                  <a:srgbClr val="2B2B2B"/>
                </a:solidFill>
                <a:effectLst/>
              </a:rPr>
              <a:t>zachte lichte hengels #2 of #3 met een lengte van 9,5 tot wel 11 ft. </a:t>
            </a:r>
          </a:p>
          <a:p>
            <a:r>
              <a:rPr lang="nl-NL" sz="2400" dirty="0"/>
              <a:t>lange leaders, lichte vlieglijnen </a:t>
            </a:r>
          </a:p>
          <a:p>
            <a:r>
              <a:rPr lang="nl-NL" sz="2400" dirty="0"/>
              <a:t>een "</a:t>
            </a:r>
            <a:r>
              <a:rPr lang="nl-NL" sz="2400" dirty="0" err="1"/>
              <a:t>sighter</a:t>
            </a:r>
            <a:r>
              <a:rPr lang="nl-NL" sz="2400" dirty="0"/>
              <a:t>" (veelkleurig stuk </a:t>
            </a:r>
            <a:r>
              <a:rPr lang="nl-NL" sz="2400" dirty="0" err="1"/>
              <a:t>monofilament</a:t>
            </a:r>
            <a:r>
              <a:rPr lang="nl-NL" sz="2400" dirty="0"/>
              <a:t>) als indicator.</a:t>
            </a:r>
          </a:p>
          <a:p>
            <a:r>
              <a:rPr lang="nl-NL" sz="2400" dirty="0" err="1"/>
              <a:t>snelzinkende</a:t>
            </a:r>
            <a:r>
              <a:rPr lang="nl-NL" sz="2400" dirty="0"/>
              <a:t> vliegen (dus veelal verzwaard)</a:t>
            </a:r>
          </a:p>
          <a:p>
            <a:r>
              <a:rPr lang="nl-NL" sz="2400" dirty="0"/>
              <a:t>subtiele aanbeten worden gedetecteerd met behulp van "</a:t>
            </a:r>
            <a:r>
              <a:rPr lang="nl-NL" sz="2400" dirty="0" err="1"/>
              <a:t>sighter</a:t>
            </a:r>
            <a:r>
              <a:rPr lang="nl-NL" sz="2400" dirty="0"/>
              <a:t>" en hengeltop</a:t>
            </a:r>
          </a:p>
          <a:p>
            <a:r>
              <a:rPr lang="nl-NL" sz="2400" dirty="0">
                <a:solidFill>
                  <a:srgbClr val="0C0F14"/>
                </a:solidFill>
              </a:rPr>
              <a:t>v</a:t>
            </a:r>
            <a:r>
              <a:rPr lang="nl-NL" sz="2400" b="0" i="0" u="none" strike="noStrike" dirty="0">
                <a:solidFill>
                  <a:srgbClr val="0C0F14"/>
                </a:solidFill>
                <a:effectLst/>
              </a:rPr>
              <a:t>liegenlijn blijft op de reel</a:t>
            </a:r>
          </a:p>
          <a:p>
            <a:r>
              <a:rPr lang="nl-NL" sz="2400" dirty="0">
                <a:solidFill>
                  <a:srgbClr val="2B2B2B"/>
                </a:solidFill>
              </a:rPr>
              <a:t>d</a:t>
            </a:r>
            <a:r>
              <a:rPr lang="nl-NL" sz="2400" b="0" i="0" u="none" strike="noStrike" dirty="0">
                <a:solidFill>
                  <a:srgbClr val="2B2B2B"/>
                </a:solidFill>
                <a:effectLst/>
              </a:rPr>
              <a:t>e hengel wordt bij het vissen hoog gehouden</a:t>
            </a:r>
          </a:p>
          <a:p>
            <a:r>
              <a:rPr lang="nl-NL" sz="2400" dirty="0"/>
              <a:t>een upstream presentatie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401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5484A4-C68A-F9ED-363D-77035439A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i="0" u="none" strike="noStrike" dirty="0" err="1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Vision</a:t>
            </a:r>
            <a:r>
              <a:rPr lang="nl-NL" b="0" i="0" u="none" strike="noStrike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l-NL" b="0" i="0" u="none" strike="noStrike" dirty="0" err="1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Fly</a:t>
            </a:r>
            <a:r>
              <a:rPr lang="nl-NL" b="0" i="0" u="none" strike="noStrike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 Fishing School!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FDCE3DE-6AEF-A6B3-5B23-AA06EF9512A6}"/>
              </a:ext>
            </a:extLst>
          </p:cNvPr>
          <p:cNvSpPr txBox="1"/>
          <p:nvPr/>
        </p:nvSpPr>
        <p:spPr>
          <a:xfrm>
            <a:off x="1042988" y="2000250"/>
            <a:ext cx="86296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We bekijken de </a:t>
            </a:r>
            <a:r>
              <a:rPr lang="nl-NL" sz="2400" dirty="0" err="1"/>
              <a:t>Youtube</a:t>
            </a:r>
            <a:r>
              <a:rPr lang="nl-NL" sz="2400" dirty="0"/>
              <a:t>-opname van </a:t>
            </a:r>
            <a:r>
              <a:rPr lang="nl-NL" sz="2400" b="0" i="0" u="none" strike="noStrike" dirty="0" err="1">
                <a:solidFill>
                  <a:srgbClr val="131313"/>
                </a:solidFill>
                <a:effectLst/>
              </a:rPr>
              <a:t>Vision</a:t>
            </a:r>
            <a:r>
              <a:rPr lang="nl-NL" sz="2400" b="0" i="0" u="none" strike="noStrike" dirty="0">
                <a:solidFill>
                  <a:srgbClr val="131313"/>
                </a:solidFill>
                <a:effectLst/>
              </a:rPr>
              <a:t> </a:t>
            </a:r>
            <a:r>
              <a:rPr lang="nl-NL" sz="2400" b="0" i="0" u="none" strike="noStrike" dirty="0" err="1">
                <a:solidFill>
                  <a:srgbClr val="131313"/>
                </a:solidFill>
                <a:effectLst/>
              </a:rPr>
              <a:t>Fly</a:t>
            </a:r>
            <a:r>
              <a:rPr lang="nl-NL" sz="2400" b="0" i="0" u="none" strike="noStrike" dirty="0">
                <a:solidFill>
                  <a:srgbClr val="131313"/>
                </a:solidFill>
                <a:effectLst/>
              </a:rPr>
              <a:t> Fishing School</a:t>
            </a:r>
          </a:p>
          <a:p>
            <a:r>
              <a:rPr lang="nl-NL" b="0" i="0" dirty="0">
                <a:solidFill>
                  <a:srgbClr val="1155CC"/>
                </a:solidFill>
                <a:effectLst/>
                <a:hlinkClick r:id="rId2"/>
              </a:rPr>
              <a:t>https://youtu.be/trWCJvTKxJM?si=m5vg_IJz2m0GSfhB</a:t>
            </a:r>
            <a:endParaRPr lang="nl-NL" b="0" i="0" u="none" strike="noStrike" dirty="0">
              <a:solidFill>
                <a:srgbClr val="131313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31313"/>
                </a:solidFill>
              </a:rPr>
              <a:t>We bekijken onderdelen (opname wordt op momenten stopgezet)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0" i="0" u="none" strike="noStrike" dirty="0">
                <a:solidFill>
                  <a:srgbClr val="131313"/>
                </a:solidFill>
                <a:effectLst/>
              </a:rPr>
              <a:t>Na afloop vertellen Wil en Peter over hun manier van </a:t>
            </a:r>
            <a:r>
              <a:rPr lang="nl-NL" sz="2400" b="0" i="0" u="none" strike="noStrike" dirty="0" err="1">
                <a:solidFill>
                  <a:srgbClr val="131313"/>
                </a:solidFill>
                <a:effectLst/>
              </a:rPr>
              <a:t>nymphing</a:t>
            </a:r>
            <a:r>
              <a:rPr lang="nl-NL" sz="2400" b="0" i="0" u="none" strike="noStrike" dirty="0">
                <a:solidFill>
                  <a:srgbClr val="131313"/>
                </a:solidFill>
                <a:effectLst/>
              </a:rPr>
              <a:t>, materiaalgebruik, opbouw van lijnen, gebruik van vliegen.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31313"/>
                </a:solidFill>
              </a:rPr>
              <a:t>Er is geen waarheid, het is slechts ervaring en kennis delen op basis van experimenteren, uitproberen, lezen, ……..</a:t>
            </a:r>
            <a:endParaRPr lang="nl-NL" sz="2400" b="0" i="0" u="none" strike="noStrike" dirty="0">
              <a:solidFill>
                <a:srgbClr val="131313"/>
              </a:solidFill>
              <a:effectLst/>
            </a:endParaRPr>
          </a:p>
          <a:p>
            <a:r>
              <a:rPr lang="nl-N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726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9837D5-4E76-658F-47D7-3F71763E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132551" cy="1325563"/>
          </a:xfrm>
        </p:spPr>
        <p:txBody>
          <a:bodyPr/>
          <a:lstStyle/>
          <a:p>
            <a:pPr algn="ctr"/>
            <a:r>
              <a:rPr lang="nl-NL" dirty="0"/>
              <a:t>Opbouw lijn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4B237B-638D-3A24-7402-2907D27FE9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647" y="365125"/>
            <a:ext cx="4848277" cy="627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682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D1FB2D-A19A-2AD2-B847-98BBBD69E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021899" cy="4351338"/>
          </a:xfrm>
        </p:spPr>
        <p:txBody>
          <a:bodyPr>
            <a:normAutofit/>
          </a:bodyPr>
          <a:lstStyle/>
          <a:p>
            <a:r>
              <a:rPr lang="nl-NL" sz="2400" i="0" u="none" strike="noStrike" dirty="0">
                <a:solidFill>
                  <a:srgbClr val="3A3A3A"/>
                </a:solidFill>
                <a:effectLst/>
                <a:latin typeface="+mn-lt"/>
              </a:rPr>
              <a:t>In het Amerikaanse X-systeem worden lijnen opgemeten en geclassificeerd als een X-maat</a:t>
            </a:r>
            <a:endParaRPr lang="nl-NL" sz="2400" dirty="0"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A81E5E-D10E-1185-B8DA-A7E88B2F60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4332"/>
            <a:ext cx="3298521" cy="617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23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9FA4D8-6331-5F7F-1327-A896419F9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97" y="2012428"/>
            <a:ext cx="11131495" cy="231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867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E839C014-FA09-61DE-1490-95E46D8955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852" y="826718"/>
            <a:ext cx="8052119" cy="53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997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96D8FF2-0D05-9685-9FB1-BB85041D1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18" y="1290082"/>
            <a:ext cx="6642100" cy="50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FA871A2-848F-C1A8-7BC9-EBBE04FDFDE2}"/>
              </a:ext>
            </a:extLst>
          </p:cNvPr>
          <p:cNvSpPr txBox="1"/>
          <p:nvPr/>
        </p:nvSpPr>
        <p:spPr>
          <a:xfrm>
            <a:off x="7915894" y="1290082"/>
            <a:ext cx="3500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err="1"/>
              <a:t>S</a:t>
            </a:r>
            <a:r>
              <a:rPr lang="nl-NL" sz="2400" b="0" i="0" u="none" strike="noStrike" dirty="0" err="1">
                <a:effectLst/>
              </a:rPr>
              <a:t>hallow</a:t>
            </a:r>
            <a:r>
              <a:rPr lang="nl-NL" sz="2400" b="0" i="0" u="none" strike="noStrike" dirty="0">
                <a:effectLst/>
              </a:rPr>
              <a:t> water/</a:t>
            </a:r>
            <a:r>
              <a:rPr lang="nl-NL" sz="2400" dirty="0"/>
              <a:t>Ondiep water</a:t>
            </a:r>
          </a:p>
        </p:txBody>
      </p:sp>
    </p:spTree>
    <p:extLst>
      <p:ext uri="{BB962C8B-B14F-4D97-AF65-F5344CB8AC3E}">
        <p14:creationId xmlns:p14="http://schemas.microsoft.com/office/powerpoint/2010/main" val="37547453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273</Words>
  <Application>Microsoft Macintosh PowerPoint</Application>
  <PresentationFormat>Breedbeeld</PresentationFormat>
  <Paragraphs>41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Roboto</vt:lpstr>
      <vt:lpstr>Kantoorthema</vt:lpstr>
      <vt:lpstr>PowerPoint-presentatie</vt:lpstr>
      <vt:lpstr>Wat is Euro nymphing?</vt:lpstr>
      <vt:lpstr>Typische kenmerken van Euro nymphing</vt:lpstr>
      <vt:lpstr>Vision Fly Fishing School!</vt:lpstr>
      <vt:lpstr>Opbouw lijn</vt:lpstr>
      <vt:lpstr>In het Amerikaanse X-systeem worden lijnen opgemeten en geclassificeerd als een X-maat</vt:lpstr>
      <vt:lpstr>PowerPoint-presentatie</vt:lpstr>
      <vt:lpstr>PowerPoint-presentatie</vt:lpstr>
      <vt:lpstr>PowerPoint-presentatie</vt:lpstr>
      <vt:lpstr>PowerPoint-presentatie</vt:lpstr>
      <vt:lpstr>Haken</vt:lpstr>
      <vt:lpstr>Jighaken</vt:lpstr>
      <vt:lpstr> Knopen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gilsvanpeter@gmail.com</dc:creator>
  <cp:lastModifiedBy>gilsvanpeter@gmail.com</cp:lastModifiedBy>
  <cp:revision>26</cp:revision>
  <dcterms:created xsi:type="dcterms:W3CDTF">2025-04-02T13:26:44Z</dcterms:created>
  <dcterms:modified xsi:type="dcterms:W3CDTF">2025-04-10T17:11:30Z</dcterms:modified>
</cp:coreProperties>
</file>